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9" r:id="rId2"/>
    <p:sldId id="258" r:id="rId3"/>
    <p:sldId id="259" r:id="rId4"/>
    <p:sldId id="306" r:id="rId5"/>
    <p:sldId id="290" r:id="rId6"/>
    <p:sldId id="299" r:id="rId7"/>
    <p:sldId id="303" r:id="rId8"/>
    <p:sldId id="305" r:id="rId9"/>
    <p:sldId id="304" r:id="rId10"/>
    <p:sldId id="301" r:id="rId11"/>
    <p:sldId id="288" r:id="rId12"/>
    <p:sldId id="289" r:id="rId13"/>
    <p:sldId id="295" r:id="rId14"/>
    <p:sldId id="297" r:id="rId15"/>
    <p:sldId id="307" r:id="rId16"/>
    <p:sldId id="302" r:id="rId17"/>
    <p:sldId id="263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3B79"/>
    <a:srgbClr val="0F3D7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80" autoAdjust="0"/>
  </p:normalViewPr>
  <p:slideViewPr>
    <p:cSldViewPr snapToGrid="0">
      <p:cViewPr varScale="1">
        <p:scale>
          <a:sx n="97" d="100"/>
          <a:sy n="97" d="100"/>
        </p:scale>
        <p:origin x="107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F033482-69E3-4AC3-8AF9-1AC41E7B4088}" type="datetime1">
              <a:rPr lang="zh-CN" altLang="en-US"/>
              <a:pPr>
                <a:defRPr/>
              </a:pPr>
              <a:t>2018/5/8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mtClean="0"/>
              <a:t>单击此处编辑母版文本样式</a:t>
            </a:r>
          </a:p>
          <a:p>
            <a:pPr>
              <a:defRPr/>
            </a:pPr>
            <a:r>
              <a:rPr lang="zh-CN" altLang="zh-CN" smtClean="0"/>
              <a:t>第二级</a:t>
            </a:r>
          </a:p>
          <a:p>
            <a:pPr>
              <a:defRPr/>
            </a:pPr>
            <a:r>
              <a:rPr lang="zh-CN" altLang="zh-CN" smtClean="0"/>
              <a:t>第三级</a:t>
            </a:r>
          </a:p>
          <a:p>
            <a:pPr>
              <a:defRPr/>
            </a:pPr>
            <a:r>
              <a:rPr lang="zh-CN" altLang="zh-CN" smtClean="0"/>
              <a:t>第四级</a:t>
            </a:r>
          </a:p>
          <a:p>
            <a:pPr>
              <a:defRPr/>
            </a:pPr>
            <a:r>
              <a:rPr lang="zh-CN" altLang="zh-CN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EC581F8A-A119-427C-A8E1-4147C07CCE00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F033482-69E3-4AC3-8AF9-1AC41E7B4088}" type="datetime1">
              <a:rPr lang="zh-CN" altLang="en-US" smtClean="0"/>
              <a:pPr>
                <a:defRPr/>
              </a:pPr>
              <a:t>2018/5/8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81F8A-A119-427C-A8E1-4147C07CCE00}" type="slidenum">
              <a:rPr lang="zh-CN" altLang="en-US" smtClean="0"/>
              <a:pPr>
                <a:defRPr/>
              </a:pPr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0348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F033482-69E3-4AC3-8AF9-1AC41E7B4088}" type="datetime1">
              <a:rPr lang="zh-CN" altLang="en-US" smtClean="0"/>
              <a:pPr>
                <a:defRPr/>
              </a:pPr>
              <a:t>2018/5/8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81F8A-A119-427C-A8E1-4147C07CCE00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065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F033482-69E3-4AC3-8AF9-1AC41E7B4088}" type="datetime1">
              <a:rPr lang="zh-CN" altLang="en-US" smtClean="0"/>
              <a:pPr>
                <a:defRPr/>
              </a:pPr>
              <a:t>2018/5/8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81F8A-A119-427C-A8E1-4147C07CCE00}" type="slidenum">
              <a:rPr lang="zh-CN" altLang="en-US" smtClean="0"/>
              <a:pPr>
                <a:defRPr/>
              </a:pPr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870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C263C-AE3E-491F-9E53-542DF5595CF2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6F8EE-BB0B-49A6-9F46-1695F90C01A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28F11-BA22-43CA-B071-8C971B3A5AE4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C93F6-9BED-4E40-8FB2-64BF389D882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ECBC9-DEFC-4D66-8394-61C7F1D3B65E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1F16B-FADB-4B42-AE5C-D4ABF0E232C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3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A6E3B-8025-4D56-AEAF-CFD7EF66FD9A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CD3C8-F228-4176-9497-F9FC4BA3A83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1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2F212-1D75-4C08-AD9D-5C9899982A7B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FEB47-45C5-4401-9B80-CA695942AB8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F0D9B-DB53-441E-BE78-5A6FDB581E34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3BA3E-394A-4569-8AE1-009F3047C6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731FA-7829-4E23-AA7F-8349C1AF4824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A50B1-96F9-4423-8468-45EB705C469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9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05C78-5AF7-49EA-92D2-F5FDDBF3A52F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59F05-6B28-4A7F-B7BF-C5B1C50E07D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0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70563-23DE-4C4B-9DA9-3B1006F81532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15855-04A9-4D7A-B32D-5956C01309E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9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BD2FE-C08C-4D78-8B94-E39C98EB0468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C2F39-DBF8-4FC9-9132-C1C331C361F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3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B1B12-4B60-46EA-984A-05B3CDCACC1C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284CE-2463-4FB9-8803-76723B09A05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25A6BB68-0D40-4D0B-85B8-D555B035C976}" type="datetime1">
              <a:rPr lang="zh-CN" altLang="en-US"/>
              <a:pPr>
                <a:defRPr/>
              </a:pPr>
              <a:t>2018/5/8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CD02286A-2ADB-47D8-BC2C-9199819DD88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defTabSz="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defTabSz="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文本框 4" hidden="1"/>
          <p:cNvSpPr>
            <a:spLocks noChangeArrowheads="1"/>
          </p:cNvSpPr>
          <p:nvPr/>
        </p:nvSpPr>
        <p:spPr bwMode="auto">
          <a:xfrm>
            <a:off x="4927600" y="1163638"/>
            <a:ext cx="12001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>
                <a:solidFill>
                  <a:schemeClr val="bg1"/>
                </a:solidFill>
                <a:latin typeface="叶根友行书繁" pitchFamily="2" charset="-122"/>
                <a:ea typeface="叶根友行书繁" pitchFamily="2" charset="-122"/>
                <a:sym typeface="叶根友行书繁" pitchFamily="2" charset="-122"/>
              </a:rPr>
              <a:t>青春土建</a:t>
            </a:r>
            <a:endParaRPr lang="zh-CN" altLang="en-US" sz="1800"/>
          </a:p>
        </p:txBody>
      </p:sp>
      <p:sp>
        <p:nvSpPr>
          <p:cNvPr id="3077" name="文本框 26" hidden="1"/>
          <p:cNvSpPr>
            <a:spLocks noChangeArrowheads="1"/>
          </p:cNvSpPr>
          <p:nvPr/>
        </p:nvSpPr>
        <p:spPr bwMode="auto">
          <a:xfrm>
            <a:off x="6000750" y="1163638"/>
            <a:ext cx="12001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>
                <a:solidFill>
                  <a:schemeClr val="bg1"/>
                </a:solidFill>
                <a:latin typeface="叶根友行书繁" pitchFamily="2" charset="-122"/>
                <a:ea typeface="叶根友行书繁" pitchFamily="2" charset="-122"/>
                <a:sym typeface="叶根友行书繁" pitchFamily="2" charset="-122"/>
              </a:rPr>
              <a:t>立志精英</a:t>
            </a:r>
            <a:endParaRPr lang="zh-CN" altLang="en-US" sz="1800"/>
          </a:p>
        </p:txBody>
      </p:sp>
      <p:grpSp>
        <p:nvGrpSpPr>
          <p:cNvPr id="5" name="组合 4"/>
          <p:cNvGrpSpPr/>
          <p:nvPr/>
        </p:nvGrpSpPr>
        <p:grpSpPr>
          <a:xfrm>
            <a:off x="2152787" y="2278381"/>
            <a:ext cx="7559675" cy="2197800"/>
            <a:chOff x="2152787" y="2278381"/>
            <a:chExt cx="7559675" cy="2197800"/>
          </a:xfrm>
        </p:grpSpPr>
        <p:sp>
          <p:nvSpPr>
            <p:cNvPr id="3074" name="矩形 14"/>
            <p:cNvSpPr>
              <a:spLocks noChangeArrowheads="1"/>
            </p:cNvSpPr>
            <p:nvPr/>
          </p:nvSpPr>
          <p:spPr bwMode="auto">
            <a:xfrm>
              <a:off x="3381512" y="3159987"/>
              <a:ext cx="5251450" cy="13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赵玉琦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武汉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大学计算机学院</a:t>
              </a:r>
              <a:endParaRPr lang="zh-CN" altLang="en-US" dirty="0"/>
            </a:p>
          </p:txBody>
        </p:sp>
        <p:sp>
          <p:nvSpPr>
            <p:cNvPr id="3075" name="直接连接符 16"/>
            <p:cNvSpPr>
              <a:spLocks noChangeShapeType="1"/>
            </p:cNvSpPr>
            <p:nvPr/>
          </p:nvSpPr>
          <p:spPr bwMode="auto">
            <a:xfrm>
              <a:off x="2152787" y="3497444"/>
              <a:ext cx="2160587" cy="158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3078" name="文本框 6"/>
            <p:cNvSpPr>
              <a:spLocks noChangeArrowheads="1"/>
            </p:cNvSpPr>
            <p:nvPr/>
          </p:nvSpPr>
          <p:spPr bwMode="auto">
            <a:xfrm>
              <a:off x="3720816" y="2278381"/>
              <a:ext cx="457284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2018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年博士复试答辩</a:t>
              </a:r>
              <a:endParaRPr lang="zh-CN" altLang="en-US" dirty="0"/>
            </a:p>
          </p:txBody>
        </p:sp>
        <p:sp>
          <p:nvSpPr>
            <p:cNvPr id="3079" name="直接连接符 42"/>
            <p:cNvSpPr>
              <a:spLocks noChangeShapeType="1"/>
            </p:cNvSpPr>
            <p:nvPr/>
          </p:nvSpPr>
          <p:spPr bwMode="auto">
            <a:xfrm>
              <a:off x="7553462" y="3497444"/>
              <a:ext cx="2159000" cy="158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8" y="358551"/>
            <a:ext cx="1123995" cy="11239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3" name="Picture 11" descr="æ­¦æ±å¤§å­¦è®¡ç®æºå­¦é¢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24" y="501265"/>
            <a:ext cx="3399949" cy="75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6"/>
          <p:cNvSpPr>
            <a:spLocks noChangeArrowheads="1"/>
          </p:cNvSpPr>
          <p:nvPr/>
        </p:nvSpPr>
        <p:spPr bwMode="auto">
          <a:xfrm>
            <a:off x="3943306" y="5170253"/>
            <a:ext cx="4127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zh-CN" altLang="en-US" sz="2000" dirty="0"/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utoUpdateAnimBg="0"/>
      <p:bldP spid="307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64" name="组合 10"/>
          <p:cNvGrpSpPr>
            <a:grpSpLocks/>
          </p:cNvGrpSpPr>
          <p:nvPr/>
        </p:nvGrpSpPr>
        <p:grpSpPr bwMode="auto">
          <a:xfrm>
            <a:off x="930275" y="1512888"/>
            <a:ext cx="9571038" cy="985837"/>
            <a:chOff x="0" y="0"/>
            <a:chExt cx="9569874" cy="1415061"/>
          </a:xfrm>
        </p:grpSpPr>
        <p:sp>
          <p:nvSpPr>
            <p:cNvPr id="8214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293665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5" name="矩形 8"/>
            <p:cNvSpPr>
              <a:spLocks noChangeArrowheads="1"/>
            </p:cNvSpPr>
            <p:nvPr/>
          </p:nvSpPr>
          <p:spPr bwMode="auto">
            <a:xfrm>
              <a:off x="460320" y="46209"/>
              <a:ext cx="8589445" cy="1368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基于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IP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网络坐标系统的</a:t>
              </a:r>
              <a:r>
                <a:rPr lang="en-US" altLang="zh-CN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QoS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优化方法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（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CCF-NCSC2017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）</a:t>
              </a:r>
            </a:p>
          </p:txBody>
        </p:sp>
      </p:grpSp>
      <p:grpSp>
        <p:nvGrpSpPr>
          <p:cNvPr id="47" name="组合 10"/>
          <p:cNvGrpSpPr>
            <a:grpSpLocks/>
          </p:cNvGrpSpPr>
          <p:nvPr/>
        </p:nvGrpSpPr>
        <p:grpSpPr bwMode="auto">
          <a:xfrm>
            <a:off x="946150" y="2609850"/>
            <a:ext cx="9571038" cy="914400"/>
            <a:chOff x="0" y="0"/>
            <a:chExt cx="9569874" cy="1314512"/>
          </a:xfrm>
        </p:grpSpPr>
        <p:sp>
          <p:nvSpPr>
            <p:cNvPr id="8212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293665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3" name="矩形 8"/>
            <p:cNvSpPr>
              <a:spLocks noChangeArrowheads="1"/>
            </p:cNvSpPr>
            <p:nvPr/>
          </p:nvSpPr>
          <p:spPr bwMode="auto">
            <a:xfrm>
              <a:off x="500260" y="120182"/>
              <a:ext cx="8572095" cy="1194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《Developer Role Evolution in Open Source Software Ecosystem: An Empirical Study》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JCST2017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）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0" name="组合 10"/>
          <p:cNvGrpSpPr>
            <a:grpSpLocks/>
          </p:cNvGrpSpPr>
          <p:nvPr/>
        </p:nvGrpSpPr>
        <p:grpSpPr bwMode="auto">
          <a:xfrm>
            <a:off x="930275" y="3700463"/>
            <a:ext cx="9571038" cy="958850"/>
            <a:chOff x="0" y="0"/>
            <a:chExt cx="9569874" cy="1378433"/>
          </a:xfrm>
        </p:grpSpPr>
        <p:sp>
          <p:nvSpPr>
            <p:cNvPr id="8210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293665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1" name="矩形 8"/>
            <p:cNvSpPr>
              <a:spLocks noChangeArrowheads="1"/>
            </p:cNvSpPr>
            <p:nvPr/>
          </p:nvSpPr>
          <p:spPr bwMode="auto">
            <a:xfrm>
              <a:off x="498415" y="7166"/>
              <a:ext cx="8589445" cy="137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《Scoring Tourist Attractions Based on Sentiment Lexicon》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（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IAEAC2017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）</a:t>
              </a:r>
            </a:p>
          </p:txBody>
        </p:sp>
      </p:grpSp>
      <p:grpSp>
        <p:nvGrpSpPr>
          <p:cNvPr id="53" name="组合 10"/>
          <p:cNvGrpSpPr>
            <a:grpSpLocks/>
          </p:cNvGrpSpPr>
          <p:nvPr/>
        </p:nvGrpSpPr>
        <p:grpSpPr bwMode="auto">
          <a:xfrm>
            <a:off x="931863" y="4803775"/>
            <a:ext cx="9590087" cy="955675"/>
            <a:chOff x="0" y="62552"/>
            <a:chExt cx="9588122" cy="1371267"/>
          </a:xfrm>
        </p:grpSpPr>
        <p:sp>
          <p:nvSpPr>
            <p:cNvPr id="8208" name="矩形 9"/>
            <p:cNvSpPr>
              <a:spLocks noChangeArrowheads="1"/>
            </p:cNvSpPr>
            <p:nvPr/>
          </p:nvSpPr>
          <p:spPr bwMode="auto">
            <a:xfrm>
              <a:off x="0" y="62552"/>
              <a:ext cx="9569874" cy="1293665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9" name="矩形 8"/>
            <p:cNvSpPr>
              <a:spLocks noChangeArrowheads="1"/>
            </p:cNvSpPr>
            <p:nvPr/>
          </p:nvSpPr>
          <p:spPr bwMode="auto">
            <a:xfrm>
              <a:off x="496788" y="62552"/>
              <a:ext cx="9091334" cy="137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《A Novel Approach to Extracting Posts qualification from Internet》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（</a:t>
              </a: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CSA2016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075252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10243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10264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5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6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7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8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9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0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1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2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3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4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5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6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7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8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9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0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1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2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3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4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5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86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245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0246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7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8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9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dirty="0"/>
          </a:p>
        </p:txBody>
      </p:sp>
      <p:sp>
        <p:nvSpPr>
          <p:cNvPr id="10250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10251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713038" y="1643063"/>
            <a:ext cx="3167062" cy="4827587"/>
            <a:chOff x="4340043" y="1726239"/>
            <a:chExt cx="3167250" cy="4827520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043" y="1726239"/>
              <a:ext cx="3167250" cy="4223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263" name="文本框 2"/>
            <p:cNvSpPr txBox="1">
              <a:spLocks noChangeArrowheads="1"/>
            </p:cNvSpPr>
            <p:nvPr/>
          </p:nvSpPr>
          <p:spPr bwMode="auto">
            <a:xfrm>
              <a:off x="4391387" y="6092094"/>
              <a:ext cx="30012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国家级创新创业项目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837238" y="1654175"/>
            <a:ext cx="3322637" cy="4867275"/>
            <a:chOff x="7718091" y="1722810"/>
            <a:chExt cx="3321389" cy="4867374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091" y="1722810"/>
              <a:ext cx="3152406" cy="42032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261" name="文本框 66"/>
            <p:cNvSpPr txBox="1">
              <a:spLocks noChangeArrowheads="1"/>
            </p:cNvSpPr>
            <p:nvPr/>
          </p:nvSpPr>
          <p:spPr bwMode="auto">
            <a:xfrm>
              <a:off x="7718092" y="6128519"/>
              <a:ext cx="33213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武汉大学创新创业项目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202113" y="2362200"/>
            <a:ext cx="3662362" cy="3765550"/>
            <a:chOff x="4408664" y="2345796"/>
            <a:chExt cx="3029206" cy="3209963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91824" y="1967790"/>
              <a:ext cx="2268039" cy="30240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259" name="文本框 67"/>
            <p:cNvSpPr txBox="1">
              <a:spLocks noChangeArrowheads="1"/>
            </p:cNvSpPr>
            <p:nvPr/>
          </p:nvSpPr>
          <p:spPr bwMode="auto">
            <a:xfrm>
              <a:off x="4408664" y="4724762"/>
              <a:ext cx="300124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微软创新杯</a:t>
              </a:r>
              <a:endParaRPr lang="en-US" altLang="zh-CN" sz="2400" b="1">
                <a:solidFill>
                  <a:schemeClr val="bg1"/>
                </a:solidFill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</a:rPr>
                <a:t>中国区三等奖</a:t>
              </a:r>
            </a:p>
          </p:txBody>
        </p:sp>
      </p:grpSp>
      <p:grpSp>
        <p:nvGrpSpPr>
          <p:cNvPr id="14364" name="组合 10"/>
          <p:cNvGrpSpPr>
            <a:grpSpLocks/>
          </p:cNvGrpSpPr>
          <p:nvPr/>
        </p:nvGrpSpPr>
        <p:grpSpPr bwMode="auto">
          <a:xfrm>
            <a:off x="952500" y="3216275"/>
            <a:ext cx="9571038" cy="1657350"/>
            <a:chOff x="0" y="0"/>
            <a:chExt cx="9569874" cy="1657350"/>
          </a:xfrm>
        </p:grpSpPr>
        <p:sp>
          <p:nvSpPr>
            <p:cNvPr id="10256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657350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57" name="矩形 8"/>
            <p:cNvSpPr>
              <a:spLocks noChangeArrowheads="1"/>
            </p:cNvSpPr>
            <p:nvPr/>
          </p:nvSpPr>
          <p:spPr bwMode="auto">
            <a:xfrm>
              <a:off x="498415" y="476250"/>
              <a:ext cx="858944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积极参与科研创新并获奖</a:t>
              </a:r>
              <a:endParaRPr lang="zh-CN" altLang="en-US" sz="4000">
                <a:solidFill>
                  <a:schemeClr val="bg1"/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15377 0.00162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16862 0.00579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1CD86C2-9450-4D29-ABB2-BC106277B910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zh-CN" altLang="en-US" sz="1800" smtClean="0"/>
          </a:p>
        </p:txBody>
      </p:sp>
      <p:sp>
        <p:nvSpPr>
          <p:cNvPr id="11267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11269" name="矩形 15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00B0F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4800">
              <a:solidFill>
                <a:srgbClr val="00B0F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1270" name="矩形 16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1" name="矩形 17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2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4" name="矩形 19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项目经历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274" name="直接连接符 1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5" name="矩形 14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FFFF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600" b="1">
              <a:solidFill>
                <a:srgbClr val="FFFF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" name="AutoShape 18" descr="http://www.zhenhaotv.com/cache/1525770557966421.png"/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88" name="Picture 24" descr="http://www.zhenhaotv.com/cache/15257706181722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2"/>
          <a:stretch/>
        </p:blipFill>
        <p:spPr bwMode="auto">
          <a:xfrm>
            <a:off x="1763714" y="523894"/>
            <a:ext cx="2520904" cy="7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966" y="1219562"/>
            <a:ext cx="4401410" cy="5505449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 rotWithShape="1">
          <a:blip r:embed="rId4"/>
          <a:srcRect r="55596"/>
          <a:stretch/>
        </p:blipFill>
        <p:spPr>
          <a:xfrm>
            <a:off x="6465687" y="1557022"/>
            <a:ext cx="4704337" cy="4939572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96" y="1552800"/>
            <a:ext cx="2255878" cy="4943794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B98DFA97-1181-4BD3-9069-5CE0E816771B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zh-CN" altLang="en-US" sz="1800" smtClean="0"/>
          </a:p>
        </p:txBody>
      </p:sp>
      <p:sp>
        <p:nvSpPr>
          <p:cNvPr id="12291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12292" name="矩形 15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00B0F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4800">
              <a:solidFill>
                <a:srgbClr val="00B0F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2293" name="矩形 16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4" name="矩形 17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5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4" name="矩形 19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经历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297" name="直接连接符 1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矩形 14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FFFF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600" b="1">
              <a:solidFill>
                <a:srgbClr val="FFFF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16" name="Picture 24" descr="http://www.zhenhaotv.com/cache/15257706181722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2"/>
          <a:stretch/>
        </p:blipFill>
        <p:spPr bwMode="auto">
          <a:xfrm>
            <a:off x="1763714" y="523894"/>
            <a:ext cx="2520904" cy="7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8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531938"/>
            <a:ext cx="6059488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531938"/>
            <a:ext cx="2736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7870825" y="5053013"/>
            <a:ext cx="2168525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/>
              <a:t>武汉大学企业号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20038" y="5572125"/>
            <a:ext cx="1981200" cy="64611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7213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10508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</p:txBody>
      </p:sp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0871D0A-3AC4-4416-B608-4CEF204626EC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zh-CN" altLang="en-US" sz="1800" smtClean="0"/>
          </a:p>
        </p:txBody>
      </p:sp>
      <p:sp>
        <p:nvSpPr>
          <p:cNvPr id="20483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20484" name="矩形 15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480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0485" name="矩形 16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6" name="矩形 17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7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8" name="矩形 19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荣誉奖励</a:t>
            </a:r>
            <a:endParaRPr lang="zh-CN" altLang="en-US" sz="1800" dirty="0"/>
          </a:p>
        </p:txBody>
      </p:sp>
      <p:sp>
        <p:nvSpPr>
          <p:cNvPr id="20489" name="直接连接符 1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矩形 14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00B0F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6600" b="1">
              <a:solidFill>
                <a:srgbClr val="00B0F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/>
          <a:stretch/>
        </p:blipFill>
        <p:spPr>
          <a:xfrm rot="16021543">
            <a:off x="1075189" y="1165619"/>
            <a:ext cx="3624265" cy="5300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r="9815"/>
          <a:stretch/>
        </p:blipFill>
        <p:spPr>
          <a:xfrm rot="323910">
            <a:off x="5977296" y="2134874"/>
            <a:ext cx="5080695" cy="3399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矩形 9"/>
          <p:cNvSpPr>
            <a:spLocks noChangeArrowheads="1"/>
          </p:cNvSpPr>
          <p:nvPr/>
        </p:nvSpPr>
        <p:spPr bwMode="auto">
          <a:xfrm>
            <a:off x="801689" y="4548059"/>
            <a:ext cx="9571037" cy="1154112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14000"/>
              </a:schemeClr>
            </a:glow>
            <a:outerShdw blurRad="50800" dist="50800" dir="5400000" algn="ctr" rotWithShape="0">
              <a:srgbClr val="000000"/>
            </a:outerShdw>
            <a:reflection endPos="65000" dist="508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808833" y="5645755"/>
            <a:ext cx="9553575" cy="7078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2015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2017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学年国家奖学金</a:t>
            </a:r>
            <a:endParaRPr lang="zh-CN" altLang="en-US" sz="4000" dirty="0">
              <a:solidFill>
                <a:schemeClr val="bg1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20502" name="Picture 22" descr="http://www.zhenhaotv.com/cache/152577340922605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40"/>
          <a:stretch/>
        </p:blipFill>
        <p:spPr bwMode="auto">
          <a:xfrm>
            <a:off x="1652996" y="575295"/>
            <a:ext cx="2585311" cy="7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0871D0A-3AC4-4416-B608-4CEF204626EC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zh-CN" altLang="en-US" sz="1800" smtClean="0"/>
          </a:p>
        </p:txBody>
      </p:sp>
      <p:sp>
        <p:nvSpPr>
          <p:cNvPr id="20483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20484" name="矩形 15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480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0485" name="矩形 16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6" name="矩形 17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7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8" name="矩形 19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荣誉奖励</a:t>
            </a:r>
            <a:endParaRPr lang="zh-CN" altLang="en-US" sz="1800" dirty="0"/>
          </a:p>
        </p:txBody>
      </p:sp>
      <p:sp>
        <p:nvSpPr>
          <p:cNvPr id="20489" name="直接连接符 1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矩形 14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00B0F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6600" b="1">
              <a:solidFill>
                <a:srgbClr val="00B0F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grpSp>
        <p:nvGrpSpPr>
          <p:cNvPr id="17" name="组合 10"/>
          <p:cNvGrpSpPr>
            <a:grpSpLocks/>
          </p:cNvGrpSpPr>
          <p:nvPr/>
        </p:nvGrpSpPr>
        <p:grpSpPr bwMode="auto">
          <a:xfrm>
            <a:off x="930275" y="1590675"/>
            <a:ext cx="9571038" cy="1152525"/>
            <a:chOff x="0" y="0"/>
            <a:chExt cx="9569874" cy="1657350"/>
          </a:xfrm>
          <a:solidFill>
            <a:srgbClr val="00B0F0"/>
          </a:solidFill>
        </p:grpSpPr>
        <p:sp>
          <p:nvSpPr>
            <p:cNvPr id="18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657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矩形 8"/>
            <p:cNvSpPr>
              <a:spLocks noChangeArrowheads="1"/>
            </p:cNvSpPr>
            <p:nvPr/>
          </p:nvSpPr>
          <p:spPr bwMode="auto">
            <a:xfrm>
              <a:off x="498415" y="403273"/>
              <a:ext cx="8589445" cy="10169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2016-2017</a:t>
              </a:r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学年武汉大学华为奖学金</a:t>
              </a:r>
              <a:endParaRPr lang="zh-CN" altLang="en-US" sz="4000" dirty="0">
                <a:solidFill>
                  <a:schemeClr val="bg1"/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组合 10"/>
          <p:cNvGrpSpPr>
            <a:grpSpLocks/>
          </p:cNvGrpSpPr>
          <p:nvPr/>
        </p:nvGrpSpPr>
        <p:grpSpPr bwMode="auto">
          <a:xfrm>
            <a:off x="947738" y="3036888"/>
            <a:ext cx="9571037" cy="1154112"/>
            <a:chOff x="0" y="0"/>
            <a:chExt cx="9569874" cy="1657350"/>
          </a:xfrm>
          <a:solidFill>
            <a:srgbClr val="00B0F0"/>
          </a:solidFill>
        </p:grpSpPr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657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矩形 8"/>
            <p:cNvSpPr>
              <a:spLocks noChangeArrowheads="1"/>
            </p:cNvSpPr>
            <p:nvPr/>
          </p:nvSpPr>
          <p:spPr bwMode="auto">
            <a:xfrm>
              <a:off x="498415" y="403273"/>
              <a:ext cx="8589445" cy="10169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2016-2017</a:t>
              </a:r>
              <a:r>
                <a:rPr lang="zh-CN" altLang="en-US" sz="4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学年武汉大学研究生标兵</a:t>
              </a:r>
              <a:endParaRPr lang="zh-CN" altLang="en-US" sz="4000">
                <a:solidFill>
                  <a:schemeClr val="bg1"/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3" name="组合 10"/>
          <p:cNvGrpSpPr>
            <a:grpSpLocks/>
          </p:cNvGrpSpPr>
          <p:nvPr/>
        </p:nvGrpSpPr>
        <p:grpSpPr bwMode="auto">
          <a:xfrm>
            <a:off x="963613" y="4483100"/>
            <a:ext cx="9571037" cy="1154113"/>
            <a:chOff x="0" y="0"/>
            <a:chExt cx="9569874" cy="1657350"/>
          </a:xfrm>
          <a:solidFill>
            <a:srgbClr val="00B0F0"/>
          </a:solidFill>
        </p:grpSpPr>
        <p:sp>
          <p:nvSpPr>
            <p:cNvPr id="24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1657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矩形 8"/>
            <p:cNvSpPr>
              <a:spLocks noChangeArrowheads="1"/>
            </p:cNvSpPr>
            <p:nvPr/>
          </p:nvSpPr>
          <p:spPr bwMode="auto">
            <a:xfrm>
              <a:off x="498415" y="403273"/>
              <a:ext cx="9038126" cy="10165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2016-2017</a:t>
              </a:r>
              <a:r>
                <a:rPr lang="zh-CN" altLang="en-US" sz="4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年研究生实习实践优秀个人</a:t>
              </a:r>
              <a:endParaRPr lang="zh-CN" altLang="en-US" sz="4000">
                <a:solidFill>
                  <a:schemeClr val="bg1"/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0502" name="Picture 22" descr="http://www.zhenhaotv.com/cache/152577340922605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40"/>
          <a:stretch/>
        </p:blipFill>
        <p:spPr bwMode="auto">
          <a:xfrm>
            <a:off x="1652996" y="575295"/>
            <a:ext cx="2585311" cy="7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45790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0871D0A-3AC4-4416-B608-4CEF204626EC}" type="slidenum">
              <a:rPr lang="zh-CN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zh-CN" altLang="en-US" sz="1800" smtClean="0"/>
          </a:p>
        </p:txBody>
      </p:sp>
      <p:sp>
        <p:nvSpPr>
          <p:cNvPr id="20483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20484" name="矩形 15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480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20485" name="矩形 16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6" name="矩形 17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7" name="矩形 18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8" name="矩形 19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荣誉奖励</a:t>
            </a:r>
            <a:endParaRPr lang="zh-CN" altLang="en-US" sz="1800" dirty="0"/>
          </a:p>
        </p:txBody>
      </p:sp>
      <p:sp>
        <p:nvSpPr>
          <p:cNvPr id="20489" name="直接连接符 1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矩形 14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00B0F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6600" b="1">
              <a:solidFill>
                <a:srgbClr val="00B0F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20491" name="图片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42938"/>
            <a:ext cx="30051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1734" y="3589400"/>
            <a:ext cx="2599275" cy="3465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0" y="4022614"/>
            <a:ext cx="3465700" cy="259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27" y="1701803"/>
            <a:ext cx="2900528" cy="2175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0" y="1649413"/>
            <a:ext cx="2970381" cy="2227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5" y="1671036"/>
            <a:ext cx="2941551" cy="2206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5814" y="4293086"/>
            <a:ext cx="2775302" cy="2081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3919664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2595563" y="2595563"/>
            <a:ext cx="973137" cy="17700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矩形 3"/>
          <p:cNvSpPr>
            <a:spLocks noChangeArrowheads="1"/>
          </p:cNvSpPr>
          <p:nvPr/>
        </p:nvSpPr>
        <p:spPr bwMode="auto">
          <a:xfrm>
            <a:off x="3805238" y="2595563"/>
            <a:ext cx="8386762" cy="1770062"/>
          </a:xfrm>
          <a:prstGeom prst="rect">
            <a:avLst/>
          </a:prstGeom>
          <a:solidFill>
            <a:srgbClr val="60A7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文本框 4"/>
          <p:cNvSpPr>
            <a:spLocks noChangeArrowheads="1"/>
          </p:cNvSpPr>
          <p:nvPr/>
        </p:nvSpPr>
        <p:spPr bwMode="auto">
          <a:xfrm>
            <a:off x="3927475" y="2757488"/>
            <a:ext cx="40703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800" dirty="0">
                <a:solidFill>
                  <a:schemeClr val="bg1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谢谢！</a:t>
            </a:r>
            <a:endParaRPr lang="zh-CN" altLang="en-US" sz="1800" dirty="0"/>
          </a:p>
        </p:txBody>
      </p:sp>
      <p:sp>
        <p:nvSpPr>
          <p:cNvPr id="5" name="矩形 14"/>
          <p:cNvSpPr>
            <a:spLocks noChangeArrowheads="1"/>
          </p:cNvSpPr>
          <p:nvPr/>
        </p:nvSpPr>
        <p:spPr bwMode="auto">
          <a:xfrm>
            <a:off x="3302000" y="5511800"/>
            <a:ext cx="5253038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赵玉琦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武汉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大学计算机学院</a:t>
            </a:r>
            <a:endParaRPr lang="zh-CN" altLang="en-US" sz="2400" dirty="0"/>
          </a:p>
        </p:txBody>
      </p:sp>
      <p:sp>
        <p:nvSpPr>
          <p:cNvPr id="6" name="直接连接符 16"/>
          <p:cNvSpPr>
            <a:spLocks noChangeShapeType="1"/>
          </p:cNvSpPr>
          <p:nvPr/>
        </p:nvSpPr>
        <p:spPr bwMode="auto">
          <a:xfrm>
            <a:off x="2128838" y="5283200"/>
            <a:ext cx="2160587" cy="1588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>
            <a:spLocks noChangeArrowheads="1"/>
          </p:cNvSpPr>
          <p:nvPr/>
        </p:nvSpPr>
        <p:spPr bwMode="auto">
          <a:xfrm>
            <a:off x="4235450" y="5049838"/>
            <a:ext cx="3386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年博士复试答辩</a:t>
            </a:r>
            <a:endParaRPr lang="zh-CN" altLang="en-US" sz="1800" dirty="0"/>
          </a:p>
        </p:txBody>
      </p:sp>
      <p:sp>
        <p:nvSpPr>
          <p:cNvPr id="8" name="直接连接符 42"/>
          <p:cNvSpPr>
            <a:spLocks noChangeShapeType="1"/>
          </p:cNvSpPr>
          <p:nvPr/>
        </p:nvSpPr>
        <p:spPr bwMode="auto">
          <a:xfrm>
            <a:off x="7535863" y="5283200"/>
            <a:ext cx="2159000" cy="1588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655638"/>
            <a:ext cx="578167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655638"/>
            <a:ext cx="580866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595563"/>
            <a:ext cx="1770062" cy="1770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æ­¦æ±å¤§å­¦è®¡ç®æºå­¦é¢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849" y="3046662"/>
            <a:ext cx="3903280" cy="8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7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 hidden="1"/>
          <p:cNvSpPr>
            <a:spLocks noGrp="1" noChangeArrowheads="1"/>
          </p:cNvSpPr>
          <p:nvPr>
            <p:ph type="title" idx="4294967295"/>
          </p:nvPr>
        </p:nvSpPr>
        <p:spPr>
          <a:xfrm>
            <a:off x="4332288" y="1536700"/>
            <a:ext cx="3527425" cy="600075"/>
          </a:xfrm>
        </p:spPr>
        <p:txBody>
          <a:bodyPr anchor="t"/>
          <a:lstStyle/>
          <a:p>
            <a:pPr algn="ctr" eaLnBrk="1" hangingPunct="1"/>
            <a:r>
              <a:rPr lang="zh-CN" altLang="zh-CN" sz="5400" smtClean="0">
                <a:solidFill>
                  <a:schemeClr val="bg1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目录</a:t>
            </a:r>
            <a:endParaRPr lang="zh-CN" altLang="zh-CN" smtClean="0"/>
          </a:p>
        </p:txBody>
      </p:sp>
      <p:sp>
        <p:nvSpPr>
          <p:cNvPr id="5123" name="直接连接符 16"/>
          <p:cNvSpPr>
            <a:spLocks noChangeShapeType="1"/>
          </p:cNvSpPr>
          <p:nvPr/>
        </p:nvSpPr>
        <p:spPr bwMode="auto">
          <a:xfrm>
            <a:off x="1558925" y="3633788"/>
            <a:ext cx="9220200" cy="1587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4" name="矩形 17"/>
          <p:cNvSpPr>
            <a:spLocks noChangeArrowheads="1"/>
          </p:cNvSpPr>
          <p:nvPr/>
        </p:nvSpPr>
        <p:spPr bwMode="auto">
          <a:xfrm rot="-5400000">
            <a:off x="3189288" y="2700338"/>
            <a:ext cx="539750" cy="12954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矩形 18"/>
          <p:cNvSpPr>
            <a:spLocks noChangeArrowheads="1"/>
          </p:cNvSpPr>
          <p:nvPr/>
        </p:nvSpPr>
        <p:spPr bwMode="auto">
          <a:xfrm rot="-5400000">
            <a:off x="4886325" y="2700338"/>
            <a:ext cx="539750" cy="12954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19"/>
          <p:cNvSpPr>
            <a:spLocks noChangeArrowheads="1"/>
          </p:cNvSpPr>
          <p:nvPr/>
        </p:nvSpPr>
        <p:spPr bwMode="auto">
          <a:xfrm rot="-5400000">
            <a:off x="6582569" y="2699544"/>
            <a:ext cx="539750" cy="12969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7" name="矩形 20"/>
          <p:cNvSpPr>
            <a:spLocks noChangeArrowheads="1"/>
          </p:cNvSpPr>
          <p:nvPr/>
        </p:nvSpPr>
        <p:spPr bwMode="auto">
          <a:xfrm rot="-5400000">
            <a:off x="8278813" y="2700338"/>
            <a:ext cx="539750" cy="12954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8" name="TextBox 24"/>
          <p:cNvSpPr>
            <a:spLocks noChangeArrowheads="1"/>
          </p:cNvSpPr>
          <p:nvPr/>
        </p:nvSpPr>
        <p:spPr bwMode="auto">
          <a:xfrm>
            <a:off x="2828925" y="3792538"/>
            <a:ext cx="1346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基本情况</a:t>
            </a:r>
            <a:endParaRPr lang="zh-CN" altLang="en-US" sz="2000" b="1" dirty="0"/>
          </a:p>
        </p:txBody>
      </p:sp>
      <p:sp>
        <p:nvSpPr>
          <p:cNvPr id="5129" name="矩形 25"/>
          <p:cNvSpPr>
            <a:spLocks noChangeArrowheads="1"/>
          </p:cNvSpPr>
          <p:nvPr/>
        </p:nvSpPr>
        <p:spPr bwMode="auto">
          <a:xfrm>
            <a:off x="6296025" y="379412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项目经历</a:t>
            </a:r>
            <a:endParaRPr lang="zh-CN" altLang="en-US" sz="2000" b="1" dirty="0"/>
          </a:p>
        </p:txBody>
      </p:sp>
      <p:sp>
        <p:nvSpPr>
          <p:cNvPr id="5130" name="矩形 26"/>
          <p:cNvSpPr>
            <a:spLocks noChangeArrowheads="1"/>
          </p:cNvSpPr>
          <p:nvPr/>
        </p:nvSpPr>
        <p:spPr bwMode="auto">
          <a:xfrm>
            <a:off x="7994650" y="37925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获得荣誉</a:t>
            </a:r>
            <a:endParaRPr lang="zh-CN" altLang="en-US" sz="2000" b="1" dirty="0"/>
          </a:p>
        </p:txBody>
      </p:sp>
      <p:sp>
        <p:nvSpPr>
          <p:cNvPr id="5131" name="矩形 31"/>
          <p:cNvSpPr>
            <a:spLocks noChangeArrowheads="1"/>
          </p:cNvSpPr>
          <p:nvPr/>
        </p:nvSpPr>
        <p:spPr bwMode="auto">
          <a:xfrm>
            <a:off x="4602163" y="3792538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科研能力</a:t>
            </a:r>
            <a:endParaRPr lang="zh-CN" altLang="en-US" sz="2000" b="1" dirty="0"/>
          </a:p>
        </p:txBody>
      </p:sp>
      <p:sp>
        <p:nvSpPr>
          <p:cNvPr id="5132" name="TextBox 1"/>
          <p:cNvSpPr>
            <a:spLocks noChangeArrowheads="1"/>
          </p:cNvSpPr>
          <p:nvPr/>
        </p:nvSpPr>
        <p:spPr bwMode="auto">
          <a:xfrm>
            <a:off x="3222625" y="3235325"/>
            <a:ext cx="474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20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3" name="TextBox 14"/>
          <p:cNvSpPr>
            <a:spLocks noChangeArrowheads="1"/>
          </p:cNvSpPr>
          <p:nvPr/>
        </p:nvSpPr>
        <p:spPr bwMode="auto">
          <a:xfrm>
            <a:off x="4918075" y="3235325"/>
            <a:ext cx="474663" cy="40005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20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4" name="TextBox 15"/>
          <p:cNvSpPr>
            <a:spLocks noChangeArrowheads="1"/>
          </p:cNvSpPr>
          <p:nvPr/>
        </p:nvSpPr>
        <p:spPr bwMode="auto">
          <a:xfrm>
            <a:off x="6615113" y="3235325"/>
            <a:ext cx="474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5135" name="TextBox 15"/>
          <p:cNvSpPr>
            <a:spLocks noChangeArrowheads="1"/>
          </p:cNvSpPr>
          <p:nvPr/>
        </p:nvSpPr>
        <p:spPr bwMode="auto">
          <a:xfrm>
            <a:off x="8312150" y="3217863"/>
            <a:ext cx="474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5136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1319213"/>
            <a:ext cx="35242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ldLvl="0" animBg="1" autoUpdateAnimBg="0"/>
      <p:bldP spid="5125" grpId="0" bldLvl="0" animBg="1" autoUpdateAnimBg="0"/>
      <p:bldP spid="5126" grpId="0" bldLvl="0" animBg="1" autoUpdateAnimBg="0"/>
      <p:bldP spid="5127" grpId="0" bldLvl="0" animBg="1" autoUpdateAnimBg="0"/>
      <p:bldP spid="5128" grpId="0" bldLvl="0" autoUpdateAnimBg="0"/>
      <p:bldP spid="5129" grpId="0" bldLvl="0" autoUpdateAnimBg="0"/>
      <p:bldP spid="5130" grpId="0" bldLvl="0" autoUpdateAnimBg="0"/>
      <p:bldP spid="5131" grpId="0" bldLvl="0" autoUpdateAnimBg="0"/>
      <p:bldP spid="5132" grpId="0" bldLvl="0" autoUpdateAnimBg="0"/>
      <p:bldP spid="5133" grpId="0" bldLvl="0" animBg="1" autoUpdateAnimBg="0"/>
      <p:bldP spid="5134" grpId="0" bldLvl="0" autoUpdateAnimBg="0"/>
      <p:bldP spid="5135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组织建设</a:t>
            </a:r>
            <a:endParaRPr lang="zh-CN" altLang="en-US" sz="1800"/>
          </a:p>
        </p:txBody>
      </p:sp>
      <p:sp>
        <p:nvSpPr>
          <p:cNvPr id="6147" name="矩形 1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148" name="矩形 1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矩形 1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0" name="矩形 1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1" name="矩形 25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FFC0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6600" b="1">
              <a:solidFill>
                <a:srgbClr val="FFC0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152" name="矩形 53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基本情况</a:t>
            </a:r>
            <a:endParaRPr lang="zh-CN" altLang="en-US" sz="1800" dirty="0"/>
          </a:p>
        </p:txBody>
      </p:sp>
      <p:sp>
        <p:nvSpPr>
          <p:cNvPr id="6154" name="直接连接符 15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7" y="2055813"/>
            <a:ext cx="3925888" cy="3357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733546"/>
              </p:ext>
            </p:extLst>
          </p:nvPr>
        </p:nvGraphicFramePr>
        <p:xfrm>
          <a:off x="5286690" y="2124075"/>
          <a:ext cx="5792787" cy="3289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9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赵玉琦</a:t>
                      </a:r>
                      <a:endParaRPr lang="zh-CN" sz="20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  <a:endParaRPr lang="zh-CN" sz="20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出生年月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1992</a:t>
                      </a: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籍贯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山东省滨州市邹平县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本科学校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武汉大学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空间信息与数字技术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硕士院校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武汉大学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专业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软件工程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3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政治面貌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中共</a:t>
                      </a:r>
                      <a:r>
                        <a:rPr lang="zh-CN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党员</a:t>
                      </a:r>
                      <a:endParaRPr lang="en-US" altLang="zh-CN" sz="2000" b="1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方向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服务计算</a:t>
                      </a:r>
                      <a:endParaRPr lang="zh-CN" sz="2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"/>
          <p:cNvSpPr txBox="1">
            <a:spLocks noChangeArrowheads="1"/>
          </p:cNvSpPr>
          <p:nvPr/>
        </p:nvSpPr>
        <p:spPr bwMode="auto">
          <a:xfrm>
            <a:off x="4669152" y="2179638"/>
            <a:ext cx="45720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ts val="3500"/>
              </a:lnSpc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chemeClr val="bg1"/>
                </a:solidFill>
              </a:rPr>
              <a:t>|||||||</a:t>
            </a:r>
            <a:endParaRPr lang="zh-CN" altLang="en-US" sz="1800">
              <a:solidFill>
                <a:schemeClr val="bg1"/>
              </a:solidFill>
            </a:endParaRPr>
          </a:p>
        </p:txBody>
      </p:sp>
      <p:pic>
        <p:nvPicPr>
          <p:cNvPr id="6162" name="Picture 18" descr="http://www.zhenhaotv.com/cache/152577447094267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41"/>
          <a:stretch/>
        </p:blipFill>
        <p:spPr bwMode="auto">
          <a:xfrm>
            <a:off x="1711665" y="602656"/>
            <a:ext cx="2698410" cy="7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64" name="组合 10"/>
          <p:cNvGrpSpPr>
            <a:grpSpLocks/>
          </p:cNvGrpSpPr>
          <p:nvPr/>
        </p:nvGrpSpPr>
        <p:grpSpPr bwMode="auto">
          <a:xfrm>
            <a:off x="870479" y="2245309"/>
            <a:ext cx="9571038" cy="1449215"/>
            <a:chOff x="0" y="0"/>
            <a:chExt cx="9569874" cy="2080191"/>
          </a:xfrm>
        </p:grpSpPr>
        <p:sp>
          <p:nvSpPr>
            <p:cNvPr id="8214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2080191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5" name="矩形 8"/>
            <p:cNvSpPr>
              <a:spLocks noChangeArrowheads="1"/>
            </p:cNvSpPr>
            <p:nvPr/>
          </p:nvSpPr>
          <p:spPr bwMode="auto">
            <a:xfrm>
              <a:off x="460320" y="46210"/>
              <a:ext cx="8589445" cy="1988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国家重点研发计划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“网络大数据的数据保护与隐私保护”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 2016YFB0800401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8" name="组合 10"/>
          <p:cNvGrpSpPr>
            <a:grpSpLocks/>
          </p:cNvGrpSpPr>
          <p:nvPr/>
        </p:nvGrpSpPr>
        <p:grpSpPr bwMode="auto">
          <a:xfrm>
            <a:off x="900377" y="4483047"/>
            <a:ext cx="9571038" cy="1449215"/>
            <a:chOff x="0" y="0"/>
            <a:chExt cx="9569874" cy="2080191"/>
          </a:xfrm>
        </p:grpSpPr>
        <p:sp>
          <p:nvSpPr>
            <p:cNvPr id="49" name="矩形 9"/>
            <p:cNvSpPr>
              <a:spLocks noChangeArrowheads="1"/>
            </p:cNvSpPr>
            <p:nvPr/>
          </p:nvSpPr>
          <p:spPr bwMode="auto">
            <a:xfrm>
              <a:off x="0" y="0"/>
              <a:ext cx="9569874" cy="2080191"/>
            </a:xfrm>
            <a:prstGeom prst="rect">
              <a:avLst/>
            </a:prstGeom>
            <a:solidFill>
              <a:srgbClr val="78D050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矩形 8"/>
            <p:cNvSpPr>
              <a:spLocks noChangeArrowheads="1"/>
            </p:cNvSpPr>
            <p:nvPr/>
          </p:nvSpPr>
          <p:spPr bwMode="auto">
            <a:xfrm>
              <a:off x="460320" y="46210"/>
              <a:ext cx="8589445" cy="1988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国家重点研发计划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“跨界服务融合理论与关键技术”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2017YFB1400602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06113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5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95" y="1580407"/>
            <a:ext cx="6466729" cy="5144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47" y="2065131"/>
            <a:ext cx="8990487" cy="3943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74038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4" y="2062229"/>
            <a:ext cx="10197050" cy="4181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2646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29" y="1695296"/>
            <a:ext cx="8109056" cy="4750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91251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7" hidden="1"/>
          <p:cNvSpPr>
            <a:spLocks noChangeArrowheads="1"/>
          </p:cNvSpPr>
          <p:nvPr/>
        </p:nvSpPr>
        <p:spPr bwMode="auto">
          <a:xfrm>
            <a:off x="1428750" y="604838"/>
            <a:ext cx="27241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FFFFFF"/>
                </a:solidFill>
                <a:latin typeface="叶根友毛笔行书" pitchFamily="2" charset="-122"/>
                <a:ea typeface="叶根友毛笔行书" pitchFamily="2" charset="-122"/>
                <a:sym typeface="叶根友毛笔行书" pitchFamily="2" charset="-122"/>
              </a:rPr>
              <a:t> 科技创新</a:t>
            </a:r>
            <a:endParaRPr lang="zh-CN" altLang="en-US" sz="1800"/>
          </a:p>
        </p:txBody>
      </p:sp>
      <p:sp>
        <p:nvSpPr>
          <p:cNvPr id="8195" name="直接连接符 23"/>
          <p:cNvSpPr>
            <a:spLocks noChangeShapeType="1"/>
          </p:cNvSpPr>
          <p:nvPr/>
        </p:nvSpPr>
        <p:spPr bwMode="auto">
          <a:xfrm>
            <a:off x="1763713" y="1352550"/>
            <a:ext cx="833755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67" name="组合 45" hidden="1"/>
          <p:cNvGrpSpPr>
            <a:grpSpLocks/>
          </p:cNvGrpSpPr>
          <p:nvPr/>
        </p:nvGrpSpPr>
        <p:grpSpPr bwMode="auto">
          <a:xfrm>
            <a:off x="315913" y="-695325"/>
            <a:ext cx="11560175" cy="4406900"/>
            <a:chOff x="0" y="0"/>
            <a:chExt cx="9863072" cy="3172755"/>
          </a:xfrm>
        </p:grpSpPr>
        <p:sp>
          <p:nvSpPr>
            <p:cNvPr id="8216" name="椭圆 47"/>
            <p:cNvSpPr>
              <a:spLocks noChangeArrowheads="1"/>
            </p:cNvSpPr>
            <p:nvPr/>
          </p:nvSpPr>
          <p:spPr bwMode="auto">
            <a:xfrm>
              <a:off x="436029" y="52297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7" name="椭圆 48"/>
            <p:cNvSpPr>
              <a:spLocks noChangeArrowheads="1"/>
            </p:cNvSpPr>
            <p:nvPr/>
          </p:nvSpPr>
          <p:spPr bwMode="auto">
            <a:xfrm>
              <a:off x="912574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8" name="椭圆 49"/>
            <p:cNvSpPr>
              <a:spLocks noChangeArrowheads="1"/>
            </p:cNvSpPr>
            <p:nvPr/>
          </p:nvSpPr>
          <p:spPr bwMode="auto">
            <a:xfrm>
              <a:off x="1426536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椭圆 51"/>
            <p:cNvSpPr>
              <a:spLocks noChangeArrowheads="1"/>
            </p:cNvSpPr>
            <p:nvPr/>
          </p:nvSpPr>
          <p:spPr bwMode="auto">
            <a:xfrm>
              <a:off x="1903081" y="34308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0" name="椭圆 52"/>
            <p:cNvSpPr>
              <a:spLocks noChangeArrowheads="1"/>
            </p:cNvSpPr>
            <p:nvPr/>
          </p:nvSpPr>
          <p:spPr bwMode="auto">
            <a:xfrm>
              <a:off x="2712377" y="61206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1" name="椭圆 53"/>
            <p:cNvSpPr>
              <a:spLocks noChangeArrowheads="1"/>
            </p:cNvSpPr>
            <p:nvPr/>
          </p:nvSpPr>
          <p:spPr bwMode="auto">
            <a:xfrm>
              <a:off x="3702884" y="3473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2" name="椭圆 54"/>
            <p:cNvSpPr>
              <a:spLocks noChangeArrowheads="1"/>
            </p:cNvSpPr>
            <p:nvPr/>
          </p:nvSpPr>
          <p:spPr bwMode="auto">
            <a:xfrm>
              <a:off x="3883870" y="271179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3" name="椭圆 55"/>
            <p:cNvSpPr>
              <a:spLocks noChangeArrowheads="1"/>
            </p:cNvSpPr>
            <p:nvPr/>
          </p:nvSpPr>
          <p:spPr bwMode="auto">
            <a:xfrm>
              <a:off x="5008029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56"/>
            <p:cNvSpPr>
              <a:spLocks noChangeArrowheads="1"/>
            </p:cNvSpPr>
            <p:nvPr/>
          </p:nvSpPr>
          <p:spPr bwMode="auto">
            <a:xfrm>
              <a:off x="5902289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57"/>
            <p:cNvSpPr>
              <a:spLocks noChangeArrowheads="1"/>
            </p:cNvSpPr>
            <p:nvPr/>
          </p:nvSpPr>
          <p:spPr bwMode="auto">
            <a:xfrm>
              <a:off x="7168269" y="870023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6" name="椭圆 58"/>
            <p:cNvSpPr>
              <a:spLocks noChangeArrowheads="1"/>
            </p:cNvSpPr>
            <p:nvPr/>
          </p:nvSpPr>
          <p:spPr bwMode="auto">
            <a:xfrm>
              <a:off x="7168269" y="51642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7" name="椭圆 59"/>
            <p:cNvSpPr>
              <a:spLocks noChangeArrowheads="1"/>
            </p:cNvSpPr>
            <p:nvPr/>
          </p:nvSpPr>
          <p:spPr bwMode="auto">
            <a:xfrm>
              <a:off x="5079236" y="65348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8" name="椭圆 60"/>
            <p:cNvSpPr>
              <a:spLocks noChangeArrowheads="1"/>
            </p:cNvSpPr>
            <p:nvPr/>
          </p:nvSpPr>
          <p:spPr bwMode="auto">
            <a:xfrm>
              <a:off x="4941263" y="896812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9" name="椭圆 61"/>
            <p:cNvSpPr>
              <a:spLocks noChangeArrowheads="1"/>
            </p:cNvSpPr>
            <p:nvPr/>
          </p:nvSpPr>
          <p:spPr bwMode="auto">
            <a:xfrm>
              <a:off x="4486656" y="8741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0" name="椭圆 62"/>
            <p:cNvSpPr>
              <a:spLocks noChangeArrowheads="1"/>
            </p:cNvSpPr>
            <p:nvPr/>
          </p:nvSpPr>
          <p:spPr bwMode="auto">
            <a:xfrm>
              <a:off x="7882058" y="744925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1" name="椭圆 63"/>
            <p:cNvSpPr>
              <a:spLocks noChangeArrowheads="1"/>
            </p:cNvSpPr>
            <p:nvPr/>
          </p:nvSpPr>
          <p:spPr bwMode="auto">
            <a:xfrm>
              <a:off x="3246994" y="77992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2" name="椭圆 64"/>
            <p:cNvSpPr>
              <a:spLocks noChangeArrowheads="1"/>
            </p:cNvSpPr>
            <p:nvPr/>
          </p:nvSpPr>
          <p:spPr bwMode="auto">
            <a:xfrm>
              <a:off x="3879565" y="1155861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3" name="椭圆 65"/>
            <p:cNvSpPr>
              <a:spLocks noChangeArrowheads="1"/>
            </p:cNvSpPr>
            <p:nvPr/>
          </p:nvSpPr>
          <p:spPr bwMode="auto">
            <a:xfrm>
              <a:off x="990507" y="47070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4" name="椭圆 66"/>
            <p:cNvSpPr>
              <a:spLocks noChangeArrowheads="1"/>
            </p:cNvSpPr>
            <p:nvPr/>
          </p:nvSpPr>
          <p:spPr bwMode="auto">
            <a:xfrm>
              <a:off x="2256487" y="333647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5" name="椭圆 67"/>
            <p:cNvSpPr>
              <a:spLocks noChangeArrowheads="1"/>
            </p:cNvSpPr>
            <p:nvPr/>
          </p:nvSpPr>
          <p:spPr bwMode="auto">
            <a:xfrm>
              <a:off x="4874377" y="501940"/>
              <a:ext cx="1644428" cy="1644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6" name="椭圆 68"/>
            <p:cNvSpPr>
              <a:spLocks noChangeArrowheads="1"/>
            </p:cNvSpPr>
            <p:nvPr/>
          </p:nvSpPr>
          <p:spPr bwMode="auto">
            <a:xfrm>
              <a:off x="3950756" y="695010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7" name="椭圆 69"/>
            <p:cNvSpPr>
              <a:spLocks noChangeArrowheads="1"/>
            </p:cNvSpPr>
            <p:nvPr/>
          </p:nvSpPr>
          <p:spPr bwMode="auto">
            <a:xfrm>
              <a:off x="0" y="469666"/>
              <a:ext cx="1981014" cy="1981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38" name="椭圆 70"/>
            <p:cNvSpPr>
              <a:spLocks noChangeArrowheads="1"/>
            </p:cNvSpPr>
            <p:nvPr/>
          </p:nvSpPr>
          <p:spPr bwMode="auto">
            <a:xfrm>
              <a:off x="1520636" y="0"/>
              <a:ext cx="3172755" cy="317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197" name="矩形 71"/>
          <p:cNvSpPr>
            <a:spLocks noChangeArrowheads="1"/>
          </p:cNvSpPr>
          <p:nvPr/>
        </p:nvSpPr>
        <p:spPr bwMode="auto">
          <a:xfrm>
            <a:off x="11190288" y="-11113"/>
            <a:ext cx="1001712" cy="1001713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480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198" name="矩形 72"/>
          <p:cNvSpPr>
            <a:spLocks noChangeArrowheads="1"/>
          </p:cNvSpPr>
          <p:nvPr/>
        </p:nvSpPr>
        <p:spPr bwMode="auto">
          <a:xfrm>
            <a:off x="10501313" y="965200"/>
            <a:ext cx="688975" cy="68897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矩形 73"/>
          <p:cNvSpPr>
            <a:spLocks noChangeArrowheads="1"/>
          </p:cNvSpPr>
          <p:nvPr/>
        </p:nvSpPr>
        <p:spPr bwMode="auto">
          <a:xfrm>
            <a:off x="11190288" y="1654175"/>
            <a:ext cx="428625" cy="428625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0" name="矩形 74"/>
          <p:cNvSpPr>
            <a:spLocks noChangeArrowheads="1"/>
          </p:cNvSpPr>
          <p:nvPr/>
        </p:nvSpPr>
        <p:spPr bwMode="auto">
          <a:xfrm>
            <a:off x="10247313" y="1649413"/>
            <a:ext cx="254000" cy="254000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矩形 75"/>
          <p:cNvSpPr>
            <a:spLocks noChangeArrowheads="1"/>
          </p:cNvSpPr>
          <p:nvPr/>
        </p:nvSpPr>
        <p:spPr bwMode="auto">
          <a:xfrm>
            <a:off x="11190288" y="2255838"/>
            <a:ext cx="428625" cy="4602162"/>
          </a:xfrm>
          <a:prstGeom prst="rect">
            <a:avLst/>
          </a:prstGeom>
          <a:solidFill>
            <a:srgbClr val="78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科研经历</a:t>
            </a:r>
            <a:endParaRPr lang="zh-CN" altLang="en-US" sz="1800" dirty="0"/>
          </a:p>
        </p:txBody>
      </p:sp>
      <p:sp>
        <p:nvSpPr>
          <p:cNvPr id="8202" name="矩形 76"/>
          <p:cNvSpPr>
            <a:spLocks noChangeArrowheads="1"/>
          </p:cNvSpPr>
          <p:nvPr/>
        </p:nvSpPr>
        <p:spPr bwMode="auto">
          <a:xfrm>
            <a:off x="1189038" y="798513"/>
            <a:ext cx="3921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>
                <a:solidFill>
                  <a:srgbClr val="92D05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600" b="1">
              <a:solidFill>
                <a:srgbClr val="92D05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pic>
        <p:nvPicPr>
          <p:cNvPr id="8203" name="图片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485775"/>
            <a:ext cx="29130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55" y="1424691"/>
            <a:ext cx="5826247" cy="5309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288807"/>
      </p:ext>
    </p:extLst>
  </p:cSld>
  <p:clrMapOvr>
    <a:masterClrMapping/>
  </p:clrMapOvr>
  <p:transition spd="med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6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1.00972 " pathEditMode="relative" rAng="0" ptsTypes="AA">
                                      <p:cBhvr>
                                        <p:cTn id="9" dur="14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50486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1" dur="10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10899</TotalTime>
  <Pages>0</Pages>
  <Words>340</Words>
  <Characters>0</Characters>
  <Application>Microsoft Office PowerPoint</Application>
  <DocSecurity>0</DocSecurity>
  <PresentationFormat>宽屏</PresentationFormat>
  <Lines>0</Lines>
  <Paragraphs>129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宋体</vt:lpstr>
      <vt:lpstr>微软雅黑</vt:lpstr>
      <vt:lpstr>叶根友行书繁</vt:lpstr>
      <vt:lpstr>叶根友毛笔行书</vt:lpstr>
      <vt:lpstr>Arial</vt:lpstr>
      <vt:lpstr>Calibri</vt:lpstr>
      <vt:lpstr>Calibri Light</vt:lpstr>
      <vt:lpstr>Impact</vt:lpstr>
      <vt:lpstr>Times New Roman</vt:lpstr>
      <vt:lpstr>Office 主题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zhanyougang</dc:creator>
  <cp:keywords/>
  <dc:description/>
  <cp:lastModifiedBy>ZHAO YUQI</cp:lastModifiedBy>
  <cp:revision>272</cp:revision>
  <dcterms:created xsi:type="dcterms:W3CDTF">2013-04-17T01:49:00Z</dcterms:created>
  <dcterms:modified xsi:type="dcterms:W3CDTF">2018-05-08T10:43:25Z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